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0" r:id="rId5"/>
    <p:sldId id="263" r:id="rId6"/>
    <p:sldId id="259" r:id="rId7"/>
    <p:sldId id="264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66"/>
    <p:restoredTop sz="94749"/>
  </p:normalViewPr>
  <p:slideViewPr>
    <p:cSldViewPr snapToGrid="0" snapToObjects="1">
      <p:cViewPr varScale="1">
        <p:scale>
          <a:sx n="98" d="100"/>
          <a:sy n="98" d="100"/>
        </p:scale>
        <p:origin x="2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Autore e data</a:t>
            </a:r>
          </a:p>
        </p:txBody>
      </p:sp>
      <p:sp>
        <p:nvSpPr>
          <p:cNvPr id="1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presentazione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Dettagli informazione</a:t>
            </a:r>
          </a:p>
        </p:txBody>
      </p:sp>
      <p:sp>
        <p:nvSpPr>
          <p:cNvPr id="107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Attribuzione</a:t>
            </a:r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appardelle con burro al prezzemolo, nocciole tostate e scaglie di parmigiano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iotola di insalata con riso saltato, uova sode e bacchett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iotola con frittelle al salmone, insalata e hummus"/>
          <p:cNvSpPr>
            <a:spLocks noGrp="1"/>
          </p:cNvSpPr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iotola di insalata con riso saltato, uova sode e bacchett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 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Titolo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Titolo</a:t>
            </a:r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Sottotitolo diapositiva</a:t>
            </a:r>
          </a:p>
        </p:txBody>
      </p:sp>
      <p:sp>
        <p:nvSpPr>
          <p:cNvPr id="44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ppardelle con burro al prezzemolo, nocciole tostate e scaglie di parmigiano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Titolo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2" name="Sottotitolo diapositiv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1151">
              <a:lnSpc>
                <a:spcPct val="100000"/>
              </a:lnSpc>
              <a:spcBef>
                <a:spcPts val="0"/>
              </a:spcBef>
              <a:buSzTx/>
              <a:buNone/>
              <a:defRPr sz="3762" b="1"/>
            </a:lvl1pPr>
          </a:lstStyle>
          <a:p>
            <a:r>
              <a:t>Sottotitolo diapositiva</a:t>
            </a:r>
          </a:p>
        </p:txBody>
      </p:sp>
      <p:sp>
        <p:nvSpPr>
          <p:cNvPr id="63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Sottotitolo diapositiva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Sottotitolo programm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Sottotitolo programma</a:t>
            </a:r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Argomenti del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olo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STLI…"/>
          <p:cNvSpPr txBox="1">
            <a:spLocks noGrp="1"/>
          </p:cNvSpPr>
          <p:nvPr>
            <p:ph type="ctrTitle"/>
          </p:nvPr>
        </p:nvSpPr>
        <p:spPr>
          <a:xfrm>
            <a:off x="698500" y="1854199"/>
            <a:ext cx="11609057" cy="4435397"/>
          </a:xfrm>
          <a:prstGeom prst="rect">
            <a:avLst/>
          </a:prstGeom>
        </p:spPr>
        <p:txBody>
          <a:bodyPr/>
          <a:lstStyle/>
          <a:p>
            <a:r>
              <a:rPr dirty="0"/>
              <a:t>ASTLI</a:t>
            </a:r>
          </a:p>
          <a:p>
            <a:r>
              <a:rPr dirty="0">
                <a:solidFill>
                  <a:schemeClr val="accent4">
                    <a:hueOff val="-476017"/>
                    <a:lumOff val="-10042"/>
                  </a:schemeClr>
                </a:solidFill>
              </a:rPr>
              <a:t>A</a:t>
            </a:r>
            <a:r>
              <a:rPr dirty="0"/>
              <a:t>dvanced </a:t>
            </a:r>
          </a:p>
          <a:p>
            <a:r>
              <a:rPr dirty="0">
                <a:solidFill>
                  <a:schemeClr val="accent4">
                    <a:hueOff val="-476017"/>
                    <a:lumOff val="-10042"/>
                  </a:schemeClr>
                </a:solidFill>
              </a:rPr>
              <a:t>S</a:t>
            </a:r>
            <a:r>
              <a:rPr dirty="0"/>
              <a:t>mart </a:t>
            </a:r>
          </a:p>
          <a:p>
            <a:r>
              <a:rPr dirty="0">
                <a:solidFill>
                  <a:schemeClr val="accent4">
                    <a:hueOff val="-476017"/>
                    <a:lumOff val="-10042"/>
                  </a:schemeClr>
                </a:solidFill>
              </a:rPr>
              <a:t>T</a:t>
            </a:r>
            <a:r>
              <a:rPr dirty="0"/>
              <a:t>raffic </a:t>
            </a:r>
            <a:r>
              <a:rPr dirty="0">
                <a:solidFill>
                  <a:schemeClr val="accent4">
                    <a:hueOff val="-476017"/>
                    <a:lumOff val="-10042"/>
                  </a:schemeClr>
                </a:solidFill>
              </a:rPr>
              <a:t>Li</a:t>
            </a:r>
            <a:r>
              <a:rPr dirty="0"/>
              <a:t>ghts</a:t>
            </a:r>
          </a:p>
        </p:txBody>
      </p:sp>
      <p:sp>
        <p:nvSpPr>
          <p:cNvPr id="152" name="Andrea Leganza…"/>
          <p:cNvSpPr txBox="1">
            <a:spLocks noGrp="1"/>
          </p:cNvSpPr>
          <p:nvPr>
            <p:ph type="subTitle" sz="quarter" idx="1"/>
          </p:nvPr>
        </p:nvSpPr>
        <p:spPr>
          <a:xfrm>
            <a:off x="698499" y="7834318"/>
            <a:ext cx="11607801" cy="1456400"/>
          </a:xfrm>
          <a:prstGeom prst="rect">
            <a:avLst/>
          </a:prstGeom>
        </p:spPr>
        <p:txBody>
          <a:bodyPr/>
          <a:lstStyle/>
          <a:p>
            <a:pPr algn="r" defTabSz="446136">
              <a:defRPr sz="2888"/>
            </a:pPr>
            <a:r>
              <a:t>Andrea Leganza</a:t>
            </a:r>
          </a:p>
          <a:p>
            <a:pPr algn="r" defTabSz="446136">
              <a:defRPr sz="2888"/>
            </a:pPr>
            <a:r>
              <a:t>Ghenadie Artic</a:t>
            </a:r>
          </a:p>
          <a:p>
            <a:pPr algn="r" defTabSz="446136">
              <a:defRPr sz="2888"/>
            </a:pPr>
            <a:r>
              <a:t>Alberto Coluzzi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STLI"/>
          <p:cNvSpPr txBox="1">
            <a:spLocks noGrp="1"/>
          </p:cNvSpPr>
          <p:nvPr>
            <p:ph type="title"/>
          </p:nvPr>
        </p:nvSpPr>
        <p:spPr>
          <a:xfrm>
            <a:off x="698499" y="445078"/>
            <a:ext cx="11607801" cy="1016001"/>
          </a:xfrm>
          <a:prstGeom prst="rect">
            <a:avLst/>
          </a:prstGeom>
        </p:spPr>
        <p:txBody>
          <a:bodyPr/>
          <a:lstStyle>
            <a:lvl1pPr defTabSz="1265768">
              <a:defRPr sz="5986" spc="-119"/>
            </a:lvl1pPr>
          </a:lstStyle>
          <a:p>
            <a:r>
              <a:rPr dirty="0"/>
              <a:t>ASTLI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320F32-9283-5C42-9D22-E18FC8EABF75}"/>
              </a:ext>
            </a:extLst>
          </p:cNvPr>
          <p:cNvSpPr txBox="1"/>
          <p:nvPr/>
        </p:nvSpPr>
        <p:spPr>
          <a:xfrm>
            <a:off x="187007" y="8120403"/>
            <a:ext cx="71473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Board: Arduino MKR 1010</a:t>
            </a:r>
          </a:p>
          <a:p>
            <a:pPr marL="457200" marR="0" indent="-457200" algn="l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Sensor: </a:t>
            </a:r>
            <a:r>
              <a:rPr lang="it-IT" sz="2400" dirty="0"/>
              <a:t>monitoring</a:t>
            </a:r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of </a:t>
            </a:r>
            <a:r>
              <a:rPr lang="it-IT" sz="2400" dirty="0" err="1"/>
              <a:t>p</a:t>
            </a:r>
            <a:r>
              <a:rPr kumimoji="0" lang="it-IT" sz="2400" b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ollution</a:t>
            </a:r>
            <a:endParaRPr kumimoji="0" lang="it-IT" sz="2400" b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400" dirty="0"/>
              <a:t>Sensor: monitoring of </a:t>
            </a:r>
            <a:r>
              <a:rPr lang="it-IT" sz="2400" dirty="0" err="1"/>
              <a:t>noise</a:t>
            </a:r>
            <a:endParaRPr lang="it-IT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400" dirty="0"/>
              <a:t>Sensor: monitoring</a:t>
            </a:r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of temperature &amp; </a:t>
            </a:r>
            <a:r>
              <a:rPr kumimoji="0" lang="it-IT" sz="2400" b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humidity</a:t>
            </a:r>
            <a:endParaRPr kumimoji="0" lang="it-IT" sz="2400" b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9EDAC66-3226-A3F4-921E-7EA73C6F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67" y="1633197"/>
            <a:ext cx="3839951" cy="2561217"/>
          </a:xfrm>
          <a:prstGeom prst="rect">
            <a:avLst/>
          </a:prstGeom>
        </p:spPr>
      </p:pic>
      <p:sp>
        <p:nvSpPr>
          <p:cNvPr id="20" name="Freccia destra 19">
            <a:extLst>
              <a:ext uri="{FF2B5EF4-FFF2-40B4-BE49-F238E27FC236}">
                <a16:creationId xmlns:a16="http://schemas.microsoft.com/office/drawing/2014/main" id="{F3E7254B-4E41-AC7C-A74E-977E7E9D929E}"/>
              </a:ext>
            </a:extLst>
          </p:cNvPr>
          <p:cNvSpPr/>
          <p:nvPr/>
        </p:nvSpPr>
        <p:spPr>
          <a:xfrm>
            <a:off x="3019566" y="2412533"/>
            <a:ext cx="2430296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Freccia destra 20">
            <a:extLst>
              <a:ext uri="{FF2B5EF4-FFF2-40B4-BE49-F238E27FC236}">
                <a16:creationId xmlns:a16="http://schemas.microsoft.com/office/drawing/2014/main" id="{9D4F0E66-796A-121E-4463-9CE5800D8C81}"/>
              </a:ext>
            </a:extLst>
          </p:cNvPr>
          <p:cNvSpPr/>
          <p:nvPr/>
        </p:nvSpPr>
        <p:spPr>
          <a:xfrm rot="10800000">
            <a:off x="8198404" y="2421239"/>
            <a:ext cx="2300263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Freccia destra 21">
            <a:extLst>
              <a:ext uri="{FF2B5EF4-FFF2-40B4-BE49-F238E27FC236}">
                <a16:creationId xmlns:a16="http://schemas.microsoft.com/office/drawing/2014/main" id="{9669B63F-536A-9597-E707-29984B9FA227}"/>
              </a:ext>
            </a:extLst>
          </p:cNvPr>
          <p:cNvSpPr/>
          <p:nvPr/>
        </p:nvSpPr>
        <p:spPr>
          <a:xfrm rot="16200000">
            <a:off x="5181683" y="5044023"/>
            <a:ext cx="3243655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338FE12-8093-C883-61FC-9E8EA6CE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44" y="4759208"/>
            <a:ext cx="3928532" cy="26203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69584CE-F0D1-FDEC-35AC-1C17F79F2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1633197"/>
            <a:ext cx="3928532" cy="262030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F189787-112D-A98E-61EC-7B74F28B5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91" y="1633197"/>
            <a:ext cx="1808551" cy="240447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34CCA80-DDDF-442B-788C-261E07CDD920}"/>
              </a:ext>
            </a:extLst>
          </p:cNvPr>
          <p:cNvSpPr txBox="1"/>
          <p:nvPr/>
        </p:nvSpPr>
        <p:spPr>
          <a:xfrm>
            <a:off x="685272" y="4322354"/>
            <a:ext cx="39417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Humidity</a:t>
            </a:r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and temperature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D29CB80-55CC-EC0E-3929-6DA5AE45FE12}"/>
              </a:ext>
            </a:extLst>
          </p:cNvPr>
          <p:cNvSpPr txBox="1"/>
          <p:nvPr/>
        </p:nvSpPr>
        <p:spPr>
          <a:xfrm>
            <a:off x="4900467" y="1057093"/>
            <a:ext cx="39417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Arduino MKR 1010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C5C1A6B-0DA9-DF20-D367-DAA494463FE4}"/>
              </a:ext>
            </a:extLst>
          </p:cNvPr>
          <p:cNvSpPr txBox="1"/>
          <p:nvPr/>
        </p:nvSpPr>
        <p:spPr>
          <a:xfrm>
            <a:off x="10076059" y="4287284"/>
            <a:ext cx="17221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Sound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FC9FAB1-384E-C6B5-309C-C3CD7D9D6AAE}"/>
              </a:ext>
            </a:extLst>
          </p:cNvPr>
          <p:cNvSpPr txBox="1"/>
          <p:nvPr/>
        </p:nvSpPr>
        <p:spPr>
          <a:xfrm>
            <a:off x="5942418" y="7380449"/>
            <a:ext cx="17221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Pollution</a:t>
            </a:r>
            <a:endParaRPr kumimoji="0" lang="it-IT" sz="2400" b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STLI"/>
          <p:cNvSpPr txBox="1">
            <a:spLocks noGrp="1"/>
          </p:cNvSpPr>
          <p:nvPr>
            <p:ph type="title"/>
          </p:nvPr>
        </p:nvSpPr>
        <p:spPr>
          <a:xfrm>
            <a:off x="698499" y="445078"/>
            <a:ext cx="11607801" cy="1016001"/>
          </a:xfrm>
          <a:prstGeom prst="rect">
            <a:avLst/>
          </a:prstGeom>
        </p:spPr>
        <p:txBody>
          <a:bodyPr/>
          <a:lstStyle>
            <a:lvl1pPr defTabSz="1265768">
              <a:defRPr sz="5986" spc="-119"/>
            </a:lvl1pPr>
          </a:lstStyle>
          <a:p>
            <a:r>
              <a:rPr dirty="0"/>
              <a:t>ASTLI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320F32-9283-5C42-9D22-E18FC8EABF75}"/>
              </a:ext>
            </a:extLst>
          </p:cNvPr>
          <p:cNvSpPr txBox="1"/>
          <p:nvPr/>
        </p:nvSpPr>
        <p:spPr>
          <a:xfrm>
            <a:off x="2928739" y="8139754"/>
            <a:ext cx="71473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Traffic jams: ESP-32 camera (data </a:t>
            </a:r>
            <a:r>
              <a:rPr kumimoji="0" lang="it-IT" sz="2400" b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capture</a:t>
            </a:r>
            <a:r>
              <a:rPr lang="it-IT" sz="2400" dirty="0"/>
              <a:t>)</a:t>
            </a:r>
            <a:endParaRPr kumimoji="0" lang="it-IT" sz="2400" b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50F4A8D-14D0-5401-23B4-131E7C5D3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49" y="2424041"/>
            <a:ext cx="5569900" cy="371508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09E1562-D03F-FEFF-7843-EAF708170D89}"/>
              </a:ext>
            </a:extLst>
          </p:cNvPr>
          <p:cNvSpPr txBox="1"/>
          <p:nvPr/>
        </p:nvSpPr>
        <p:spPr>
          <a:xfrm>
            <a:off x="5641307" y="6148074"/>
            <a:ext cx="17221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ESP-32</a:t>
            </a:r>
          </a:p>
        </p:txBody>
      </p:sp>
    </p:spTree>
    <p:extLst>
      <p:ext uri="{BB962C8B-B14F-4D97-AF65-F5344CB8AC3E}">
        <p14:creationId xmlns:p14="http://schemas.microsoft.com/office/powerpoint/2010/main" val="18229209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STLI"/>
          <p:cNvSpPr txBox="1">
            <a:spLocks noGrp="1"/>
          </p:cNvSpPr>
          <p:nvPr>
            <p:ph type="title"/>
          </p:nvPr>
        </p:nvSpPr>
        <p:spPr>
          <a:xfrm>
            <a:off x="698499" y="445078"/>
            <a:ext cx="11607801" cy="1016001"/>
          </a:xfrm>
          <a:prstGeom prst="rect">
            <a:avLst/>
          </a:prstGeom>
        </p:spPr>
        <p:txBody>
          <a:bodyPr/>
          <a:lstStyle>
            <a:lvl1pPr defTabSz="1265768">
              <a:defRPr sz="5986" spc="-119"/>
            </a:lvl1pPr>
          </a:lstStyle>
          <a:p>
            <a:r>
              <a:rPr dirty="0"/>
              <a:t>ASTLI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69A3D94-4CDC-957A-9439-ACD35499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7" y="1903792"/>
            <a:ext cx="3318933" cy="221370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76ECC9-CA0E-C93C-BCF9-3FFFE4F50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3" y="4415612"/>
            <a:ext cx="3843543" cy="2563613"/>
          </a:xfrm>
          <a:prstGeom prst="rect">
            <a:avLst/>
          </a:prstGeom>
        </p:spPr>
      </p:pic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7A743AF1-8813-F02A-93A2-D4124F417982}"/>
              </a:ext>
            </a:extLst>
          </p:cNvPr>
          <p:cNvSpPr/>
          <p:nvPr/>
        </p:nvSpPr>
        <p:spPr>
          <a:xfrm>
            <a:off x="2707880" y="3832100"/>
            <a:ext cx="7147320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File, type, aws Icon in vscode">
            <a:extLst>
              <a:ext uri="{FF2B5EF4-FFF2-40B4-BE49-F238E27FC236}">
                <a16:creationId xmlns:a16="http://schemas.microsoft.com/office/drawing/2014/main" id="{FF49DBBC-126C-17E1-AAEB-FCC4B53A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21" y="28399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597F36B-0DBB-949D-C323-4D676F907DE1}"/>
              </a:ext>
            </a:extLst>
          </p:cNvPr>
          <p:cNvSpPr txBox="1"/>
          <p:nvPr/>
        </p:nvSpPr>
        <p:spPr>
          <a:xfrm>
            <a:off x="5925485" y="6025871"/>
            <a:ext cx="172218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 ESP-32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749DDF6-1AD8-E684-CB89-4A2875C3FA22}"/>
              </a:ext>
            </a:extLst>
          </p:cNvPr>
          <p:cNvSpPr txBox="1"/>
          <p:nvPr/>
        </p:nvSpPr>
        <p:spPr>
          <a:xfrm>
            <a:off x="1496871" y="7041381"/>
            <a:ext cx="17221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ESP-32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1853F80-997B-F6F8-4AC8-0800BBE5DF05}"/>
              </a:ext>
            </a:extLst>
          </p:cNvPr>
          <p:cNvSpPr txBox="1"/>
          <p:nvPr/>
        </p:nvSpPr>
        <p:spPr>
          <a:xfrm>
            <a:off x="1496870" y="1300939"/>
            <a:ext cx="17221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Arduino</a:t>
            </a:r>
          </a:p>
        </p:txBody>
      </p:sp>
      <p:pic>
        <p:nvPicPr>
          <p:cNvPr id="1032" name="Picture 8" descr="logo wifi png for download 13655">
            <a:extLst>
              <a:ext uri="{FF2B5EF4-FFF2-40B4-BE49-F238E27FC236}">
                <a16:creationId xmlns:a16="http://schemas.microsoft.com/office/drawing/2014/main" id="{045849CB-0EF2-4883-4B95-2D01375A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913" y="2437788"/>
            <a:ext cx="1976146" cy="11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BAB079D-18F0-71F3-9C20-439897772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06" y="3593884"/>
            <a:ext cx="3843543" cy="25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70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STLI"/>
          <p:cNvSpPr txBox="1">
            <a:spLocks noGrp="1"/>
          </p:cNvSpPr>
          <p:nvPr>
            <p:ph type="title"/>
          </p:nvPr>
        </p:nvSpPr>
        <p:spPr>
          <a:xfrm>
            <a:off x="698499" y="445078"/>
            <a:ext cx="11607801" cy="1016001"/>
          </a:xfrm>
          <a:prstGeom prst="rect">
            <a:avLst/>
          </a:prstGeom>
        </p:spPr>
        <p:txBody>
          <a:bodyPr/>
          <a:lstStyle>
            <a:lvl1pPr defTabSz="1265768">
              <a:defRPr sz="5986" spc="-119"/>
            </a:lvl1pPr>
          </a:lstStyle>
          <a:p>
            <a:r>
              <a:rPr dirty="0"/>
              <a:t>ASTLI </a:t>
            </a:r>
          </a:p>
        </p:txBody>
      </p:sp>
      <p:pic>
        <p:nvPicPr>
          <p:cNvPr id="1026" name="Picture 2" descr="File, type, aws Icon in vscode">
            <a:extLst>
              <a:ext uri="{FF2B5EF4-FFF2-40B4-BE49-F238E27FC236}">
                <a16:creationId xmlns:a16="http://schemas.microsoft.com/office/drawing/2014/main" id="{FF49DBBC-126C-17E1-AAEB-FCC4B53A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14" y="28553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597F36B-0DBB-949D-C323-4D676F907DE1}"/>
              </a:ext>
            </a:extLst>
          </p:cNvPr>
          <p:cNvSpPr txBox="1"/>
          <p:nvPr/>
        </p:nvSpPr>
        <p:spPr>
          <a:xfrm>
            <a:off x="9088053" y="3813001"/>
            <a:ext cx="17221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ESP32</a:t>
            </a:r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7A743AF1-8813-F02A-93A2-D4124F417982}"/>
              </a:ext>
            </a:extLst>
          </p:cNvPr>
          <p:cNvSpPr/>
          <p:nvPr/>
        </p:nvSpPr>
        <p:spPr>
          <a:xfrm rot="20188777">
            <a:off x="4192732" y="3012282"/>
            <a:ext cx="3779822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2E0CA7-26EA-B643-705D-A3EC9E3074C4}"/>
              </a:ext>
            </a:extLst>
          </p:cNvPr>
          <p:cNvSpPr txBox="1"/>
          <p:nvPr/>
        </p:nvSpPr>
        <p:spPr>
          <a:xfrm>
            <a:off x="981599" y="7490216"/>
            <a:ext cx="34551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</a:t>
            </a:r>
            <a:r>
              <a:rPr kumimoji="0" lang="it-IT" sz="2400" b="1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analysis</a:t>
            </a:r>
            <a:r>
              <a:rPr kumimoji="0" lang="it-IT" sz="2400" b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AWS</a:t>
            </a:r>
          </a:p>
        </p:txBody>
      </p:sp>
      <p:sp>
        <p:nvSpPr>
          <p:cNvPr id="17" name="Freccia destra 16">
            <a:extLst>
              <a:ext uri="{FF2B5EF4-FFF2-40B4-BE49-F238E27FC236}">
                <a16:creationId xmlns:a16="http://schemas.microsoft.com/office/drawing/2014/main" id="{525DFD03-6B53-68D7-3ADC-33D2B9515A0D}"/>
              </a:ext>
            </a:extLst>
          </p:cNvPr>
          <p:cNvSpPr/>
          <p:nvPr/>
        </p:nvSpPr>
        <p:spPr>
          <a:xfrm>
            <a:off x="-1430876" y="4041968"/>
            <a:ext cx="2709333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220" name="Picture 4" descr="Aggregate, analysis, data, processing, sources icon - Download on Iconfinder">
            <a:extLst>
              <a:ext uri="{FF2B5EF4-FFF2-40B4-BE49-F238E27FC236}">
                <a16:creationId xmlns:a16="http://schemas.microsoft.com/office/drawing/2014/main" id="{11E722AC-48D5-C567-D237-1D683809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60" y="5301156"/>
            <a:ext cx="1988407" cy="198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wifi png for download 13655">
            <a:extLst>
              <a:ext uri="{FF2B5EF4-FFF2-40B4-BE49-F238E27FC236}">
                <a16:creationId xmlns:a16="http://schemas.microsoft.com/office/drawing/2014/main" id="{045849CB-0EF2-4883-4B95-2D01375A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96" y="2133250"/>
            <a:ext cx="1976146" cy="11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8324FC7-39BB-E7E4-4562-73065843B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73" y="1020359"/>
            <a:ext cx="3843543" cy="25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563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STLI"/>
          <p:cNvSpPr txBox="1">
            <a:spLocks noGrp="1"/>
          </p:cNvSpPr>
          <p:nvPr>
            <p:ph type="title"/>
          </p:nvPr>
        </p:nvSpPr>
        <p:spPr>
          <a:xfrm>
            <a:off x="698499" y="445078"/>
            <a:ext cx="11607801" cy="1016001"/>
          </a:xfrm>
          <a:prstGeom prst="rect">
            <a:avLst/>
          </a:prstGeom>
        </p:spPr>
        <p:txBody>
          <a:bodyPr/>
          <a:lstStyle>
            <a:lvl1pPr defTabSz="1265768">
              <a:defRPr sz="5986" spc="-119"/>
            </a:lvl1pPr>
          </a:lstStyle>
          <a:p>
            <a:r>
              <a:rPr dirty="0"/>
              <a:t>ASTLI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773923-7FB8-4FF3-043E-1EB80FE48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674" y="1082096"/>
            <a:ext cx="3448958" cy="2300428"/>
          </a:xfrm>
          <a:prstGeom prst="rect">
            <a:avLst/>
          </a:prstGeom>
        </p:spPr>
      </p:pic>
      <p:pic>
        <p:nvPicPr>
          <p:cNvPr id="6" name="Picture 6" descr="Raspberry Pi Transparent Transparent Images">
            <a:extLst>
              <a:ext uri="{FF2B5EF4-FFF2-40B4-BE49-F238E27FC236}">
                <a16:creationId xmlns:a16="http://schemas.microsoft.com/office/drawing/2014/main" id="{66E7A80C-D9BF-A878-3291-119A3E5A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6519"/>
            <a:ext cx="4445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raffic lights Royalty Free Vector Image - VectorStock">
            <a:extLst>
              <a:ext uri="{FF2B5EF4-FFF2-40B4-BE49-F238E27FC236}">
                <a16:creationId xmlns:a16="http://schemas.microsoft.com/office/drawing/2014/main" id="{63E2F16F-48BF-3B87-F985-5002D2D67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3"/>
          <a:stretch/>
        </p:blipFill>
        <p:spPr bwMode="auto">
          <a:xfrm>
            <a:off x="10048362" y="6879928"/>
            <a:ext cx="1913582" cy="266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ccia destra 10">
            <a:extLst>
              <a:ext uri="{FF2B5EF4-FFF2-40B4-BE49-F238E27FC236}">
                <a16:creationId xmlns:a16="http://schemas.microsoft.com/office/drawing/2014/main" id="{44313A07-60E6-8919-3A83-E9D5842D3C78}"/>
              </a:ext>
            </a:extLst>
          </p:cNvPr>
          <p:cNvSpPr/>
          <p:nvPr/>
        </p:nvSpPr>
        <p:spPr>
          <a:xfrm rot="20141754">
            <a:off x="4278503" y="3438382"/>
            <a:ext cx="5005507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CC78825-D951-46CC-0CBA-AC99A8753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30" y="2788385"/>
            <a:ext cx="3131094" cy="2088415"/>
          </a:xfrm>
          <a:prstGeom prst="rect">
            <a:avLst/>
          </a:prstGeom>
        </p:spPr>
      </p:pic>
      <p:sp>
        <p:nvSpPr>
          <p:cNvPr id="12" name="Freccia destra 11">
            <a:extLst>
              <a:ext uri="{FF2B5EF4-FFF2-40B4-BE49-F238E27FC236}">
                <a16:creationId xmlns:a16="http://schemas.microsoft.com/office/drawing/2014/main" id="{C93A91E5-16EA-398F-7EAB-A044E4B1EE7E}"/>
              </a:ext>
            </a:extLst>
          </p:cNvPr>
          <p:cNvSpPr/>
          <p:nvPr/>
        </p:nvSpPr>
        <p:spPr>
          <a:xfrm rot="796915">
            <a:off x="4336845" y="6590245"/>
            <a:ext cx="5005507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1A5AC5-8416-B5E6-6B66-F4FC042CA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04" y="6029454"/>
            <a:ext cx="2385789" cy="238578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C181E01-2947-BA79-48A1-C697D88B5F57}"/>
              </a:ext>
            </a:extLst>
          </p:cNvPr>
          <p:cNvSpPr/>
          <p:nvPr/>
        </p:nvSpPr>
        <p:spPr>
          <a:xfrm>
            <a:off x="4572000" y="5555769"/>
            <a:ext cx="8568267" cy="27111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61B059-A8E6-94F3-4DE6-E815750595C6}"/>
              </a:ext>
            </a:extLst>
          </p:cNvPr>
          <p:cNvSpPr txBox="1"/>
          <p:nvPr/>
        </p:nvSpPr>
        <p:spPr>
          <a:xfrm>
            <a:off x="10348867" y="4896190"/>
            <a:ext cx="23807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/>
            <a:r>
              <a:rPr kumimoji="0" lang="it-IT" sz="2400" b="1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Prototype</a:t>
            </a:r>
            <a:endParaRPr kumimoji="0" lang="it-IT" sz="2400" b="1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354731-4541-1D90-ED2E-5A997EAA3C55}"/>
              </a:ext>
            </a:extLst>
          </p:cNvPr>
          <p:cNvSpPr txBox="1"/>
          <p:nvPr/>
        </p:nvSpPr>
        <p:spPr>
          <a:xfrm>
            <a:off x="9110133" y="5899595"/>
            <a:ext cx="369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/>
            <a:r>
              <a:rPr kumimoji="0" lang="it-IT" sz="2400" b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Commercial </a:t>
            </a:r>
            <a:r>
              <a:rPr kumimoji="0" lang="it-IT" sz="2400" b="1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version</a:t>
            </a:r>
            <a:endParaRPr kumimoji="0" lang="it-IT" sz="2400" b="1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400D00C-A8C3-7B40-B408-662E1795CD8C}"/>
              </a:ext>
            </a:extLst>
          </p:cNvPr>
          <p:cNvSpPr txBox="1"/>
          <p:nvPr/>
        </p:nvSpPr>
        <p:spPr>
          <a:xfrm>
            <a:off x="5973112" y="8227872"/>
            <a:ext cx="14033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Relay</a:t>
            </a:r>
            <a:endParaRPr kumimoji="0" lang="it-IT" sz="2400" b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A6D6F93-6525-6293-90E8-CB4EEC0624E4}"/>
              </a:ext>
            </a:extLst>
          </p:cNvPr>
          <p:cNvSpPr txBox="1"/>
          <p:nvPr/>
        </p:nvSpPr>
        <p:spPr>
          <a:xfrm>
            <a:off x="6117560" y="4892003"/>
            <a:ext cx="14033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Arduino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71190E3-832A-74DB-6532-0E668422B93B}"/>
              </a:ext>
            </a:extLst>
          </p:cNvPr>
          <p:cNvSpPr txBox="1"/>
          <p:nvPr/>
        </p:nvSpPr>
        <p:spPr>
          <a:xfrm>
            <a:off x="1266312" y="7416729"/>
            <a:ext cx="1722183" cy="5191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Raspberry</a:t>
            </a:r>
            <a:endParaRPr kumimoji="0" lang="it-IT" sz="2400" b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265417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STLI"/>
          <p:cNvSpPr txBox="1">
            <a:spLocks noGrp="1"/>
          </p:cNvSpPr>
          <p:nvPr>
            <p:ph type="title"/>
          </p:nvPr>
        </p:nvSpPr>
        <p:spPr>
          <a:xfrm>
            <a:off x="698499" y="445078"/>
            <a:ext cx="11607801" cy="1016001"/>
          </a:xfrm>
          <a:prstGeom prst="rect">
            <a:avLst/>
          </a:prstGeom>
        </p:spPr>
        <p:txBody>
          <a:bodyPr/>
          <a:lstStyle>
            <a:lvl1pPr defTabSz="1265768">
              <a:defRPr sz="5986" spc="-119"/>
            </a:lvl1pPr>
          </a:lstStyle>
          <a:p>
            <a:r>
              <a:rPr dirty="0"/>
              <a:t>ASTLI </a:t>
            </a:r>
          </a:p>
        </p:txBody>
      </p:sp>
      <p:pic>
        <p:nvPicPr>
          <p:cNvPr id="1026" name="Picture 2" descr="File, type, aws Icon in vscode">
            <a:extLst>
              <a:ext uri="{FF2B5EF4-FFF2-40B4-BE49-F238E27FC236}">
                <a16:creationId xmlns:a16="http://schemas.microsoft.com/office/drawing/2014/main" id="{FF49DBBC-126C-17E1-AAEB-FCC4B53A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14" y="28553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7A743AF1-8813-F02A-93A2-D4124F417982}"/>
              </a:ext>
            </a:extLst>
          </p:cNvPr>
          <p:cNvSpPr/>
          <p:nvPr/>
        </p:nvSpPr>
        <p:spPr>
          <a:xfrm rot="20188777">
            <a:off x="4192732" y="3012282"/>
            <a:ext cx="3779822" cy="1061633"/>
          </a:xfrm>
          <a:prstGeom prst="rightArrow">
            <a:avLst/>
          </a:prstGeom>
          <a:solidFill>
            <a:srgbClr val="F68534">
              <a:alpha val="22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2E0CA7-26EA-B643-705D-A3EC9E3074C4}"/>
              </a:ext>
            </a:extLst>
          </p:cNvPr>
          <p:cNvSpPr txBox="1"/>
          <p:nvPr/>
        </p:nvSpPr>
        <p:spPr>
          <a:xfrm>
            <a:off x="981599" y="7490216"/>
            <a:ext cx="34551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</a:t>
            </a:r>
            <a:r>
              <a:rPr kumimoji="0" lang="it-IT" sz="2400" b="1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analysis</a:t>
            </a:r>
            <a:r>
              <a:rPr kumimoji="0" lang="it-IT" sz="2400" b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AWS</a:t>
            </a:r>
          </a:p>
        </p:txBody>
      </p:sp>
      <p:sp>
        <p:nvSpPr>
          <p:cNvPr id="17" name="Freccia destra 16">
            <a:extLst>
              <a:ext uri="{FF2B5EF4-FFF2-40B4-BE49-F238E27FC236}">
                <a16:creationId xmlns:a16="http://schemas.microsoft.com/office/drawing/2014/main" id="{525DFD03-6B53-68D7-3ADC-33D2B9515A0D}"/>
              </a:ext>
            </a:extLst>
          </p:cNvPr>
          <p:cNvSpPr/>
          <p:nvPr/>
        </p:nvSpPr>
        <p:spPr>
          <a:xfrm>
            <a:off x="-1430876" y="4041968"/>
            <a:ext cx="2709333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220" name="Picture 4" descr="Aggregate, analysis, data, processing, sources icon - Download on Iconfinder">
            <a:extLst>
              <a:ext uri="{FF2B5EF4-FFF2-40B4-BE49-F238E27FC236}">
                <a16:creationId xmlns:a16="http://schemas.microsoft.com/office/drawing/2014/main" id="{11E722AC-48D5-C567-D237-1D683809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60" y="5301156"/>
            <a:ext cx="1988407" cy="198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wifi png for download 13655">
            <a:extLst>
              <a:ext uri="{FF2B5EF4-FFF2-40B4-BE49-F238E27FC236}">
                <a16:creationId xmlns:a16="http://schemas.microsoft.com/office/drawing/2014/main" id="{045849CB-0EF2-4883-4B95-2D01375A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155" y="4178145"/>
            <a:ext cx="1976146" cy="11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ccia destra 10">
            <a:extLst>
              <a:ext uri="{FF2B5EF4-FFF2-40B4-BE49-F238E27FC236}">
                <a16:creationId xmlns:a16="http://schemas.microsoft.com/office/drawing/2014/main" id="{6474C1B9-F4A4-054C-EB64-925E36447560}"/>
              </a:ext>
            </a:extLst>
          </p:cNvPr>
          <p:cNvSpPr/>
          <p:nvPr/>
        </p:nvSpPr>
        <p:spPr>
          <a:xfrm rot="1360185">
            <a:off x="4192732" y="5216047"/>
            <a:ext cx="3779822" cy="1061633"/>
          </a:xfrm>
          <a:prstGeom prst="rightArrow">
            <a:avLst/>
          </a:prstGeom>
          <a:solidFill>
            <a:srgbClr val="F68534">
              <a:alpha val="799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C208FB-2A4B-2490-07FD-0DB8DAB8B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73" y="5592404"/>
            <a:ext cx="4436725" cy="330305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7758BE-E40C-A9D4-008D-561D7E3C6902}"/>
              </a:ext>
            </a:extLst>
          </p:cNvPr>
          <p:cNvSpPr txBox="1"/>
          <p:nvPr/>
        </p:nvSpPr>
        <p:spPr>
          <a:xfrm>
            <a:off x="9384643" y="8996686"/>
            <a:ext cx="17221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1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Stats</a:t>
            </a:r>
            <a:r>
              <a:rPr kumimoji="0" lang="it-IT" sz="2400" b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page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7E3EB4F-A4F3-06F4-5652-B1752F377050}"/>
              </a:ext>
            </a:extLst>
          </p:cNvPr>
          <p:cNvSpPr txBox="1"/>
          <p:nvPr/>
        </p:nvSpPr>
        <p:spPr>
          <a:xfrm>
            <a:off x="9384642" y="3806006"/>
            <a:ext cx="17221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ESP32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BA557A-15B1-1921-B8C0-935A4456B40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73" y="1036176"/>
            <a:ext cx="3843543" cy="25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340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79</Words>
  <Application>Microsoft Macintosh PowerPoint</Application>
  <PresentationFormat>Personalizzato</PresentationFormat>
  <Paragraphs>36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Helvetica Neue</vt:lpstr>
      <vt:lpstr>Helvetica Neue Medium</vt:lpstr>
      <vt:lpstr>21_BasicWhite</vt:lpstr>
      <vt:lpstr>ASTLI Advanced  Smart  Traffic Lights</vt:lpstr>
      <vt:lpstr>ASTLI </vt:lpstr>
      <vt:lpstr>ASTLI </vt:lpstr>
      <vt:lpstr>ASTLI </vt:lpstr>
      <vt:lpstr>ASTLI </vt:lpstr>
      <vt:lpstr>ASTLI </vt:lpstr>
      <vt:lpstr>ASTLI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ASTLI Advanced  Smart  Traffic Lights</dc:title>
  <dc:subject/>
  <dc:creator/>
  <cp:keywords/>
  <dc:description/>
  <cp:lastModifiedBy>Ghenadie Artic</cp:lastModifiedBy>
  <cp:revision>6</cp:revision>
  <dcterms:modified xsi:type="dcterms:W3CDTF">2023-04-03T18:16:14Z</dcterms:modified>
  <cp:category/>
</cp:coreProperties>
</file>